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Bebas Neue Bold" charset="1" panose="020B0606020202050201"/>
      <p:regular r:id="rId17"/>
    </p:embeddedFont>
    <p:embeddedFont>
      <p:font typeface="Raleway Bold" charset="1" panose="00000000000000000000"/>
      <p:regular r:id="rId18"/>
    </p:embeddedFont>
    <p:embeddedFont>
      <p:font typeface="Raleway" charset="1" panose="00000000000000000000"/>
      <p:regular r:id="rId19"/>
    </p:embeddedFont>
    <p:embeddedFont>
      <p:font typeface="Montserrat Bold" charset="1" panose="00000800000000000000"/>
      <p:regular r:id="rId20"/>
    </p:embeddedFont>
    <p:embeddedFont>
      <p:font typeface="Montserrat" charset="1" panose="000005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33163" y="1500333"/>
            <a:ext cx="7387257" cy="738725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5E9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632374" y="1028700"/>
            <a:ext cx="3413934" cy="341393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5E9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863737" y="2440148"/>
            <a:ext cx="5916396" cy="5507627"/>
          </a:xfrm>
          <a:custGeom>
            <a:avLst/>
            <a:gdLst/>
            <a:ahLst/>
            <a:cxnLst/>
            <a:rect r="r" b="b" t="t" l="l"/>
            <a:pathLst>
              <a:path h="5507627" w="5916396">
                <a:moveTo>
                  <a:pt x="0" y="0"/>
                </a:moveTo>
                <a:lnTo>
                  <a:pt x="5916396" y="0"/>
                </a:lnTo>
                <a:lnTo>
                  <a:pt x="5916396" y="5507627"/>
                </a:lnTo>
                <a:lnTo>
                  <a:pt x="0" y="55076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52040" y="4227660"/>
            <a:ext cx="7720191" cy="189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99"/>
              </a:lnSpc>
            </a:pPr>
            <a:r>
              <a:rPr lang="en-US" sz="7299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Urban vs. Suburban </a:t>
            </a:r>
            <a:r>
              <a:rPr lang="en-US" sz="7299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Usage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73092" y="6083345"/>
            <a:ext cx="6602343" cy="336119"/>
          </a:xfrm>
          <a:custGeom>
            <a:avLst/>
            <a:gdLst/>
            <a:ahLst/>
            <a:cxnLst/>
            <a:rect r="r" b="b" t="t" l="l"/>
            <a:pathLst>
              <a:path h="336119" w="6602343">
                <a:moveTo>
                  <a:pt x="0" y="0"/>
                </a:moveTo>
                <a:lnTo>
                  <a:pt x="6602343" y="0"/>
                </a:lnTo>
                <a:lnTo>
                  <a:pt x="6602343" y="336120"/>
                </a:lnTo>
                <a:lnTo>
                  <a:pt x="0" y="3361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745465" y="6448040"/>
            <a:ext cx="5034668" cy="2810260"/>
          </a:xfrm>
          <a:custGeom>
            <a:avLst/>
            <a:gdLst/>
            <a:ahLst/>
            <a:cxnLst/>
            <a:rect r="r" b="b" t="t" l="l"/>
            <a:pathLst>
              <a:path h="2810260" w="5034668">
                <a:moveTo>
                  <a:pt x="0" y="0"/>
                </a:moveTo>
                <a:lnTo>
                  <a:pt x="5034668" y="0"/>
                </a:lnTo>
                <a:lnTo>
                  <a:pt x="5034668" y="2810260"/>
                </a:lnTo>
                <a:lnTo>
                  <a:pt x="0" y="28102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091936" y="552280"/>
            <a:ext cx="2843806" cy="1587361"/>
          </a:xfrm>
          <a:custGeom>
            <a:avLst/>
            <a:gdLst/>
            <a:ahLst/>
            <a:cxnLst/>
            <a:rect r="r" b="b" t="t" l="l"/>
            <a:pathLst>
              <a:path h="1587361" w="2843806">
                <a:moveTo>
                  <a:pt x="0" y="0"/>
                </a:moveTo>
                <a:lnTo>
                  <a:pt x="2843807" y="0"/>
                </a:lnTo>
                <a:lnTo>
                  <a:pt x="2843807" y="1587361"/>
                </a:lnTo>
                <a:lnTo>
                  <a:pt x="0" y="15873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252040" y="3243041"/>
            <a:ext cx="7720191" cy="986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1"/>
              </a:lnSpc>
            </a:pPr>
            <a:r>
              <a:rPr lang="en-US" sz="7321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Comparative analysis of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792856" y="8741720"/>
            <a:ext cx="338855" cy="341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01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23809" y="6950331"/>
            <a:ext cx="7067384" cy="34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sz="19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CSCI322 : DATA ANALYSIS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792856" y="8741720"/>
            <a:ext cx="385473" cy="34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10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89669" y="471944"/>
            <a:ext cx="5385535" cy="1116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5"/>
              </a:lnSpc>
            </a:pPr>
            <a:r>
              <a:rPr lang="en-US" b="true" sz="8315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Key Insights &amp;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23297" y="465989"/>
            <a:ext cx="5810274" cy="1116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5"/>
              </a:lnSpc>
            </a:pPr>
            <a:r>
              <a:rPr lang="en-US" b="true" sz="8315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conclusions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55432" y="2633231"/>
            <a:ext cx="5118386" cy="3305128"/>
            <a:chOff x="0" y="0"/>
            <a:chExt cx="6824515" cy="440683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99630" cy="899630"/>
            </a:xfrm>
            <a:custGeom>
              <a:avLst/>
              <a:gdLst/>
              <a:ahLst/>
              <a:cxnLst/>
              <a:rect r="r" b="b" t="t" l="l"/>
              <a:pathLst>
                <a:path h="899630" w="899630">
                  <a:moveTo>
                    <a:pt x="0" y="0"/>
                  </a:moveTo>
                  <a:lnTo>
                    <a:pt x="899630" y="0"/>
                  </a:lnTo>
                  <a:lnTo>
                    <a:pt x="899630" y="899630"/>
                  </a:lnTo>
                  <a:lnTo>
                    <a:pt x="0" y="8996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899630" y="1224521"/>
              <a:ext cx="4332682" cy="31823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18892" indent="-209446" lvl="1">
                <a:lnSpc>
                  <a:spcPts val="2716"/>
                </a:lnSpc>
                <a:buFont typeface="Arial"/>
                <a:buChar char="•"/>
              </a:pPr>
              <a:r>
                <a:rPr lang="en-US" sz="194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Clear midday activity peaks identiﬁed.</a:t>
              </a:r>
            </a:p>
            <a:p>
              <a:pPr algn="l" marL="418892" indent="-209446" lvl="1">
                <a:lnSpc>
                  <a:spcPts val="2716"/>
                </a:lnSpc>
                <a:buFont typeface="Arial"/>
                <a:buChar char="•"/>
              </a:pPr>
              <a:r>
                <a:rPr lang="en-US" sz="194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Concentrated traﬃc in speciﬁc zones.</a:t>
              </a:r>
            </a:p>
            <a:p>
              <a:pPr algn="l" marL="418892" indent="-209446" lvl="1">
                <a:lnSpc>
                  <a:spcPts val="2716"/>
                </a:lnSpc>
                <a:buFont typeface="Arial"/>
                <a:buChar char="•"/>
              </a:pPr>
              <a:r>
                <a:rPr lang="en-US" sz="194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Weekday usage exceeds weekend engagement.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139013" y="115828"/>
              <a:ext cx="5685502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  <a:spcBef>
                  <a:spcPct val="0"/>
                </a:spcBef>
              </a:pPr>
              <a:r>
                <a:rPr lang="en-US" b="true" sz="320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Urban Usage Pattern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980115" y="2761322"/>
            <a:ext cx="5828229" cy="2698844"/>
            <a:chOff x="0" y="0"/>
            <a:chExt cx="7770972" cy="3598459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1301226" y="62677"/>
              <a:ext cx="6469746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  <a:spcBef>
                  <a:spcPct val="0"/>
                </a:spcBef>
              </a:pPr>
              <a:r>
                <a:rPr lang="en-US" b="true" sz="320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Suburban Usage Pattern</a:t>
              </a:r>
            </a:p>
          </p:txBody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99630" cy="899630"/>
            </a:xfrm>
            <a:custGeom>
              <a:avLst/>
              <a:gdLst/>
              <a:ahLst/>
              <a:cxnLst/>
              <a:rect r="r" b="b" t="t" l="l"/>
              <a:pathLst>
                <a:path h="899630" w="899630">
                  <a:moveTo>
                    <a:pt x="0" y="0"/>
                  </a:moveTo>
                  <a:lnTo>
                    <a:pt x="899630" y="0"/>
                  </a:lnTo>
                  <a:lnTo>
                    <a:pt x="899630" y="899630"/>
                  </a:lnTo>
                  <a:lnTo>
                    <a:pt x="0" y="8996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1301226" y="1180894"/>
              <a:ext cx="4332682" cy="24175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75713" indent="-187856" lvl="1">
                <a:lnSpc>
                  <a:spcPts val="2436"/>
                </a:lnSpc>
                <a:buFont typeface="Arial"/>
                <a:buChar char="•"/>
              </a:pPr>
              <a:r>
                <a:rPr lang="en-US" sz="174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Flatter, more consistent usage distribution.</a:t>
              </a:r>
            </a:p>
            <a:p>
              <a:pPr algn="l" marL="375713" indent="-187856" lvl="1">
                <a:lnSpc>
                  <a:spcPts val="2436"/>
                </a:lnSpc>
                <a:buFont typeface="Arial"/>
                <a:buChar char="•"/>
              </a:pPr>
              <a:r>
                <a:rPr lang="en-US" sz="174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Wider geographical spread of activity.</a:t>
              </a:r>
            </a:p>
            <a:p>
              <a:pPr algn="l" marL="375713" indent="-187856" lvl="1">
                <a:lnSpc>
                  <a:spcPts val="2436"/>
                </a:lnSpc>
                <a:buFont typeface="Arial"/>
                <a:buChar char="•"/>
              </a:pPr>
              <a:r>
                <a:rPr lang="en-US" sz="174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More consistent weekend usage observed.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113144" y="2761322"/>
            <a:ext cx="5708007" cy="2394044"/>
            <a:chOff x="0" y="0"/>
            <a:chExt cx="7610676" cy="3192059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1140930" y="62677"/>
              <a:ext cx="6469746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  <a:spcBef>
                  <a:spcPct val="0"/>
                </a:spcBef>
              </a:pPr>
              <a:r>
                <a:rPr lang="en-US" b="true" sz="320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Marketing Implications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99630" cy="899630"/>
            </a:xfrm>
            <a:custGeom>
              <a:avLst/>
              <a:gdLst/>
              <a:ahLst/>
              <a:cxnLst/>
              <a:rect r="r" b="b" t="t" l="l"/>
              <a:pathLst>
                <a:path h="899630" w="899630">
                  <a:moveTo>
                    <a:pt x="0" y="0"/>
                  </a:moveTo>
                  <a:lnTo>
                    <a:pt x="899630" y="0"/>
                  </a:lnTo>
                  <a:lnTo>
                    <a:pt x="899630" y="899630"/>
                  </a:lnTo>
                  <a:lnTo>
                    <a:pt x="0" y="8996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1018435" y="1180894"/>
              <a:ext cx="4332682" cy="20111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75713" indent="-187856" lvl="1">
                <a:lnSpc>
                  <a:spcPts val="2436"/>
                </a:lnSpc>
                <a:buFont typeface="Arial"/>
                <a:buChar char="•"/>
              </a:pPr>
              <a:r>
                <a:rPr lang="en-US" b="true" sz="174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Urban</a:t>
              </a:r>
              <a:r>
                <a:rPr lang="en-US" sz="174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: Time-speciﬁc targeted campaigns eﬀective.</a:t>
              </a:r>
            </a:p>
            <a:p>
              <a:pPr algn="l" marL="375713" indent="-187856" lvl="1">
                <a:lnSpc>
                  <a:spcPts val="2436"/>
                </a:lnSpc>
                <a:buFont typeface="Arial"/>
                <a:buChar char="•"/>
              </a:pPr>
              <a:r>
                <a:rPr lang="en-US" b="true" sz="174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Suburban:</a:t>
              </a:r>
              <a:r>
                <a:rPr lang="en-US" sz="174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Consistent all-day strategies preferred.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4865004" y="-208218"/>
            <a:ext cx="7315200" cy="3604399"/>
          </a:xfrm>
          <a:custGeom>
            <a:avLst/>
            <a:gdLst/>
            <a:ahLst/>
            <a:cxnLst/>
            <a:rect r="r" b="b" t="t" l="l"/>
            <a:pathLst>
              <a:path h="3604399" w="7315200">
                <a:moveTo>
                  <a:pt x="0" y="0"/>
                </a:moveTo>
                <a:lnTo>
                  <a:pt x="7315200" y="0"/>
                </a:lnTo>
                <a:lnTo>
                  <a:pt x="7315200" y="3604399"/>
                </a:lnTo>
                <a:lnTo>
                  <a:pt x="0" y="36043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4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792856" y="8741720"/>
            <a:ext cx="385473" cy="34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11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382854" y="2139641"/>
            <a:ext cx="5522291" cy="552229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87BA1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234622" y="4052937"/>
            <a:ext cx="6229901" cy="2321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182"/>
              </a:lnSpc>
            </a:pPr>
            <a:r>
              <a:rPr lang="en-US" sz="17182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thank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84335" y="4052933"/>
            <a:ext cx="3877436" cy="2321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182"/>
              </a:lnSpc>
            </a:pPr>
            <a:r>
              <a:rPr lang="en-US" sz="17182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you!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1163023" y="4969027"/>
            <a:ext cx="5034668" cy="2810260"/>
          </a:xfrm>
          <a:custGeom>
            <a:avLst/>
            <a:gdLst/>
            <a:ahLst/>
            <a:cxnLst/>
            <a:rect r="r" b="b" t="t" l="l"/>
            <a:pathLst>
              <a:path h="2810260" w="5034668">
                <a:moveTo>
                  <a:pt x="0" y="0"/>
                </a:moveTo>
                <a:lnTo>
                  <a:pt x="5034669" y="0"/>
                </a:lnTo>
                <a:lnTo>
                  <a:pt x="5034669" y="2810261"/>
                </a:lnTo>
                <a:lnTo>
                  <a:pt x="0" y="28102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144121" y="2562375"/>
            <a:ext cx="2843806" cy="1587361"/>
          </a:xfrm>
          <a:custGeom>
            <a:avLst/>
            <a:gdLst/>
            <a:ahLst/>
            <a:cxnLst/>
            <a:rect r="r" b="b" t="t" l="l"/>
            <a:pathLst>
              <a:path h="1587361" w="2843806">
                <a:moveTo>
                  <a:pt x="0" y="0"/>
                </a:moveTo>
                <a:lnTo>
                  <a:pt x="2843807" y="0"/>
                </a:lnTo>
                <a:lnTo>
                  <a:pt x="2843807" y="1587361"/>
                </a:lnTo>
                <a:lnTo>
                  <a:pt x="0" y="1587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063235" y="6053340"/>
            <a:ext cx="4161530" cy="603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6"/>
              </a:lnSpc>
              <a:spcBef>
                <a:spcPct val="0"/>
              </a:spcBef>
            </a:pPr>
            <a:r>
              <a:rPr lang="en-US" sz="17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DATA ANALYSIS IS KEY TO BUSINESS GROWTH AND SUCCESS!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31399" y="2680302"/>
            <a:ext cx="5905397" cy="590539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5E9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23809" y="3515896"/>
            <a:ext cx="5663047" cy="4478956"/>
          </a:xfrm>
          <a:custGeom>
            <a:avLst/>
            <a:gdLst/>
            <a:ahLst/>
            <a:cxnLst/>
            <a:rect r="r" b="b" t="t" l="l"/>
            <a:pathLst>
              <a:path h="4478956" w="5663047">
                <a:moveTo>
                  <a:pt x="0" y="0"/>
                </a:moveTo>
                <a:lnTo>
                  <a:pt x="5663048" y="0"/>
                </a:lnTo>
                <a:lnTo>
                  <a:pt x="5663048" y="4478956"/>
                </a:lnTo>
                <a:lnTo>
                  <a:pt x="0" y="4478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792856" y="8741720"/>
            <a:ext cx="385473" cy="34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26724" y="1709397"/>
            <a:ext cx="6706783" cy="1120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Team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26724" y="2675907"/>
            <a:ext cx="5385535" cy="111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members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8126724" y="4083512"/>
            <a:ext cx="8004952" cy="830829"/>
            <a:chOff x="0" y="0"/>
            <a:chExt cx="10673269" cy="110777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116407"/>
              <a:ext cx="899630" cy="899630"/>
            </a:xfrm>
            <a:custGeom>
              <a:avLst/>
              <a:gdLst/>
              <a:ahLst/>
              <a:cxnLst/>
              <a:rect r="r" b="b" t="t" l="l"/>
              <a:pathLst>
                <a:path h="899630" w="899630">
                  <a:moveTo>
                    <a:pt x="0" y="0"/>
                  </a:moveTo>
                  <a:lnTo>
                    <a:pt x="899630" y="0"/>
                  </a:lnTo>
                  <a:lnTo>
                    <a:pt x="899630" y="899630"/>
                  </a:lnTo>
                  <a:lnTo>
                    <a:pt x="0" y="8996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1356368" y="-66675"/>
              <a:ext cx="9316900" cy="11744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56"/>
                </a:lnSpc>
              </a:pPr>
              <a:r>
                <a:rPr lang="en-US" sz="254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Khaled Waleed Farouk</a:t>
              </a:r>
            </a:p>
            <a:p>
              <a:pPr algn="l">
                <a:lnSpc>
                  <a:spcPts val="3556"/>
                </a:lnSpc>
                <a:spcBef>
                  <a:spcPct val="0"/>
                </a:spcBef>
              </a:pPr>
              <a:r>
                <a:rPr lang="en-US" sz="254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202000780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126724" y="5339449"/>
            <a:ext cx="8004952" cy="812800"/>
            <a:chOff x="0" y="0"/>
            <a:chExt cx="10673269" cy="108373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92052"/>
              <a:ext cx="899630" cy="899630"/>
            </a:xfrm>
            <a:custGeom>
              <a:avLst/>
              <a:gdLst/>
              <a:ahLst/>
              <a:cxnLst/>
              <a:rect r="r" b="b" t="t" l="l"/>
              <a:pathLst>
                <a:path h="899630" w="899630">
                  <a:moveTo>
                    <a:pt x="0" y="0"/>
                  </a:moveTo>
                  <a:lnTo>
                    <a:pt x="899630" y="0"/>
                  </a:lnTo>
                  <a:lnTo>
                    <a:pt x="899630" y="899630"/>
                  </a:lnTo>
                  <a:lnTo>
                    <a:pt x="0" y="8996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1356368" y="-57150"/>
              <a:ext cx="9316900" cy="11408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Eyad Yasser Badawi</a:t>
              </a:r>
            </a:p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202000517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126724" y="6580874"/>
            <a:ext cx="8004952" cy="812800"/>
            <a:chOff x="0" y="0"/>
            <a:chExt cx="10673269" cy="108373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92052"/>
              <a:ext cx="899630" cy="899630"/>
            </a:xfrm>
            <a:custGeom>
              <a:avLst/>
              <a:gdLst/>
              <a:ahLst/>
              <a:cxnLst/>
              <a:rect r="r" b="b" t="t" l="l"/>
              <a:pathLst>
                <a:path h="899630" w="899630">
                  <a:moveTo>
                    <a:pt x="0" y="0"/>
                  </a:moveTo>
                  <a:lnTo>
                    <a:pt x="899630" y="0"/>
                  </a:lnTo>
                  <a:lnTo>
                    <a:pt x="899630" y="899630"/>
                  </a:lnTo>
                  <a:lnTo>
                    <a:pt x="0" y="8996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1356368" y="-57150"/>
              <a:ext cx="9316900" cy="11408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Yusif Khaled Rashed</a:t>
              </a:r>
            </a:p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202001555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126724" y="7822299"/>
            <a:ext cx="8004952" cy="812800"/>
            <a:chOff x="0" y="0"/>
            <a:chExt cx="10673269" cy="108373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116407"/>
              <a:ext cx="899630" cy="899630"/>
            </a:xfrm>
            <a:custGeom>
              <a:avLst/>
              <a:gdLst/>
              <a:ahLst/>
              <a:cxnLst/>
              <a:rect r="r" b="b" t="t" l="l"/>
              <a:pathLst>
                <a:path h="899630" w="899630">
                  <a:moveTo>
                    <a:pt x="0" y="0"/>
                  </a:moveTo>
                  <a:lnTo>
                    <a:pt x="899630" y="0"/>
                  </a:lnTo>
                  <a:lnTo>
                    <a:pt x="899630" y="899630"/>
                  </a:lnTo>
                  <a:lnTo>
                    <a:pt x="0" y="8996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1356368" y="-57150"/>
              <a:ext cx="9316900" cy="11408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Mostafa Mohamed Assad</a:t>
              </a:r>
            </a:p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202000191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55227" y="-514350"/>
            <a:ext cx="5904073" cy="11980352"/>
            <a:chOff x="0" y="0"/>
            <a:chExt cx="1554982" cy="31553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54982" cy="3155319"/>
            </a:xfrm>
            <a:custGeom>
              <a:avLst/>
              <a:gdLst/>
              <a:ahLst/>
              <a:cxnLst/>
              <a:rect r="r" b="b" t="t" l="l"/>
              <a:pathLst>
                <a:path h="3155319" w="1554982">
                  <a:moveTo>
                    <a:pt x="0" y="0"/>
                  </a:moveTo>
                  <a:lnTo>
                    <a:pt x="1554982" y="0"/>
                  </a:lnTo>
                  <a:lnTo>
                    <a:pt x="1554982" y="3155319"/>
                  </a:lnTo>
                  <a:lnTo>
                    <a:pt x="0" y="3155319"/>
                  </a:lnTo>
                  <a:close/>
                </a:path>
              </a:pathLst>
            </a:custGeom>
            <a:gradFill rotWithShape="true">
              <a:gsLst>
                <a:gs pos="0">
                  <a:srgbClr val="FFF5E9">
                    <a:alpha val="100000"/>
                  </a:srgbClr>
                </a:gs>
                <a:gs pos="50000">
                  <a:srgbClr val="E7E8E4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54982" cy="31934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7498549">
            <a:off x="14571659" y="4508829"/>
            <a:ext cx="3413934" cy="341393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87BA1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737009" y="1729566"/>
            <a:ext cx="3413934" cy="341393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87BA1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737009" y="2460621"/>
            <a:ext cx="4756561" cy="6475516"/>
          </a:xfrm>
          <a:custGeom>
            <a:avLst/>
            <a:gdLst/>
            <a:ahLst/>
            <a:cxnLst/>
            <a:rect r="r" b="b" t="t" l="l"/>
            <a:pathLst>
              <a:path h="6475516" w="4756561">
                <a:moveTo>
                  <a:pt x="0" y="0"/>
                </a:moveTo>
                <a:lnTo>
                  <a:pt x="4756560" y="0"/>
                </a:lnTo>
                <a:lnTo>
                  <a:pt x="4756560" y="6475515"/>
                </a:lnTo>
                <a:lnTo>
                  <a:pt x="0" y="64755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792856" y="8741720"/>
            <a:ext cx="385473" cy="34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23809" y="859772"/>
            <a:ext cx="5385535" cy="1120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our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893492" y="859772"/>
            <a:ext cx="5385535" cy="111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dataset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23809" y="2367662"/>
            <a:ext cx="2308303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4200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Study Scope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23809" y="5108648"/>
            <a:ext cx="4144601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4200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geographical coverage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29492" y="3135377"/>
            <a:ext cx="3927128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76 </a:t>
            </a: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Days (March-May 2019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23809" y="3664967"/>
            <a:ext cx="7177362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Three popular mobile applications analyzed: </a:t>
            </a:r>
            <a:r>
              <a:rPr lang="en-US" b="true" sz="24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Google Play Store</a:t>
            </a: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b="true" sz="24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Youtube</a:t>
            </a: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lang="en-US" b="true" sz="24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Instagram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63114" y="5872553"/>
            <a:ext cx="5898059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Urban Cities: </a:t>
            </a:r>
            <a:r>
              <a:rPr lang="en-US" b="true" sz="24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Paris</a:t>
            </a: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b="true" sz="24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Marseille</a:t>
            </a: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lang="en-US" b="true" sz="24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Lyon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64576" y="6459293"/>
            <a:ext cx="6564139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Suburban Cities: </a:t>
            </a:r>
            <a:r>
              <a:rPr lang="en-US" b="true" sz="24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Orleans</a:t>
            </a: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b="true" sz="24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Mans</a:t>
            </a: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lang="en-US" b="true" sz="24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Nancy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39574" y="2139641"/>
            <a:ext cx="7315200" cy="3604399"/>
          </a:xfrm>
          <a:custGeom>
            <a:avLst/>
            <a:gdLst/>
            <a:ahLst/>
            <a:cxnLst/>
            <a:rect r="r" b="b" t="t" l="l"/>
            <a:pathLst>
              <a:path h="3604399" w="7315200">
                <a:moveTo>
                  <a:pt x="0" y="0"/>
                </a:moveTo>
                <a:lnTo>
                  <a:pt x="7315200" y="0"/>
                </a:lnTo>
                <a:lnTo>
                  <a:pt x="7315200" y="3604399"/>
                </a:lnTo>
                <a:lnTo>
                  <a:pt x="0" y="36043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632194" y="8936136"/>
            <a:ext cx="9404228" cy="957521"/>
            <a:chOff x="0" y="0"/>
            <a:chExt cx="12538970" cy="12766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538970" cy="1276695"/>
            </a:xfrm>
            <a:custGeom>
              <a:avLst/>
              <a:gdLst/>
              <a:ahLst/>
              <a:cxnLst/>
              <a:rect r="r" b="b" t="t" l="l"/>
              <a:pathLst>
                <a:path h="1276695" w="12538970">
                  <a:moveTo>
                    <a:pt x="0" y="0"/>
                  </a:moveTo>
                  <a:lnTo>
                    <a:pt x="12538970" y="0"/>
                  </a:lnTo>
                  <a:lnTo>
                    <a:pt x="12538970" y="1276695"/>
                  </a:lnTo>
                  <a:lnTo>
                    <a:pt x="0" y="12766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352676" y="481018"/>
              <a:ext cx="10189219" cy="3313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53"/>
                </a:lnSpc>
                <a:spcBef>
                  <a:spcPct val="0"/>
                </a:spcBef>
              </a:pPr>
              <a:r>
                <a:rPr lang="en-US" b="true" sz="1466">
                  <a:solidFill>
                    <a:srgbClr val="3D2882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HOW DO APP USAGE PATTERNS DIFFER BETWEEN URBAN AND SUBURBAN AREAS?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792856" y="8741720"/>
            <a:ext cx="385473" cy="34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04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71528" y="542096"/>
            <a:ext cx="2062780" cy="1116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5"/>
              </a:lnSpc>
            </a:pPr>
            <a:r>
              <a:rPr lang="en-US" b="true" sz="8315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our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12841" y="542094"/>
            <a:ext cx="2418790" cy="1116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5"/>
              </a:lnSpc>
            </a:pPr>
            <a:r>
              <a:rPr lang="en-US" b="true" sz="8315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goals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4913343" y="2275928"/>
            <a:ext cx="7315200" cy="3604399"/>
          </a:xfrm>
          <a:custGeom>
            <a:avLst/>
            <a:gdLst/>
            <a:ahLst/>
            <a:cxnLst/>
            <a:rect r="r" b="b" t="t" l="l"/>
            <a:pathLst>
              <a:path h="3604399" w="7315200">
                <a:moveTo>
                  <a:pt x="0" y="0"/>
                </a:moveTo>
                <a:lnTo>
                  <a:pt x="7315200" y="0"/>
                </a:lnTo>
                <a:lnTo>
                  <a:pt x="7315200" y="3604399"/>
                </a:lnTo>
                <a:lnTo>
                  <a:pt x="0" y="36043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321150" y="1846188"/>
            <a:ext cx="4089904" cy="4481028"/>
            <a:chOff x="0" y="0"/>
            <a:chExt cx="5453205" cy="5974703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5453205" cy="5974703"/>
              <a:chOff x="0" y="0"/>
              <a:chExt cx="812800" cy="890529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90529"/>
              </a:xfrm>
              <a:custGeom>
                <a:avLst/>
                <a:gdLst/>
                <a:ahLst/>
                <a:cxnLst/>
                <a:rect r="r" b="b" t="t" l="l"/>
                <a:pathLst>
                  <a:path h="890529" w="812800">
                    <a:moveTo>
                      <a:pt x="406400" y="0"/>
                    </a:moveTo>
                    <a:cubicBezTo>
                      <a:pt x="181951" y="0"/>
                      <a:pt x="0" y="199352"/>
                      <a:pt x="0" y="445265"/>
                    </a:cubicBezTo>
                    <a:cubicBezTo>
                      <a:pt x="0" y="691178"/>
                      <a:pt x="181951" y="890529"/>
                      <a:pt x="406400" y="890529"/>
                    </a:cubicBezTo>
                    <a:cubicBezTo>
                      <a:pt x="630849" y="890529"/>
                      <a:pt x="812800" y="691178"/>
                      <a:pt x="812800" y="445265"/>
                    </a:cubicBezTo>
                    <a:cubicBezTo>
                      <a:pt x="812800" y="199352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gradFill>
                  <a:gsLst>
                    <a:gs pos="0">
                      <a:srgbClr val="B87BA1">
                        <a:alpha val="100000"/>
                      </a:srgbClr>
                    </a:gs>
                    <a:gs pos="100000">
                      <a:srgbClr val="E7E8E4">
                        <a:alpha val="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45387"/>
                <a:ext cx="660400" cy="761655"/>
              </a:xfrm>
              <a:prstGeom prst="rect">
                <a:avLst/>
              </a:prstGeom>
            </p:spPr>
            <p:txBody>
              <a:bodyPr anchor="ctr" rtlCol="false" tIns="54892" lIns="54892" bIns="54892" rIns="54892"/>
              <a:lstStyle/>
              <a:p>
                <a:pPr algn="ctr">
                  <a:lnSpc>
                    <a:spcPts val="2212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995881" y="2567037"/>
              <a:ext cx="3512243" cy="26373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92"/>
                </a:lnSpc>
                <a:spcBef>
                  <a:spcPct val="0"/>
                </a:spcBef>
              </a:pPr>
              <a:r>
                <a:rPr lang="en-US" sz="228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Determine when users most actively engage with entertainment apps.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932381" y="981525"/>
              <a:ext cx="3512243" cy="12926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D563A1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Identify Peak Usage Times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359010" y="4104672"/>
            <a:ext cx="4089904" cy="4481028"/>
            <a:chOff x="0" y="0"/>
            <a:chExt cx="812800" cy="89052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90529"/>
            </a:xfrm>
            <a:custGeom>
              <a:avLst/>
              <a:gdLst/>
              <a:ahLst/>
              <a:cxnLst/>
              <a:rect r="r" b="b" t="t" l="l"/>
              <a:pathLst>
                <a:path h="890529" w="812800">
                  <a:moveTo>
                    <a:pt x="406400" y="0"/>
                  </a:moveTo>
                  <a:cubicBezTo>
                    <a:pt x="181951" y="0"/>
                    <a:pt x="0" y="199352"/>
                    <a:pt x="0" y="445265"/>
                  </a:cubicBezTo>
                  <a:cubicBezTo>
                    <a:pt x="0" y="691178"/>
                    <a:pt x="181951" y="890529"/>
                    <a:pt x="406400" y="890529"/>
                  </a:cubicBezTo>
                  <a:cubicBezTo>
                    <a:pt x="630849" y="890529"/>
                    <a:pt x="812800" y="691178"/>
                    <a:pt x="812800" y="445265"/>
                  </a:cubicBezTo>
                  <a:cubicBezTo>
                    <a:pt x="812800" y="19935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gradFill>
                <a:gsLst>
                  <a:gs pos="0">
                    <a:srgbClr val="B87BA1">
                      <a:alpha val="100000"/>
                    </a:srgbClr>
                  </a:gs>
                  <a:gs pos="100000">
                    <a:srgbClr val="E7E8E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45387"/>
              <a:ext cx="660400" cy="761655"/>
            </a:xfrm>
            <a:prstGeom prst="rect">
              <a:avLst/>
            </a:prstGeom>
          </p:spPr>
          <p:txBody>
            <a:bodyPr anchor="ctr" rtlCol="false" tIns="54892" lIns="54892" bIns="54892" rIns="54892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6105921" y="6151393"/>
            <a:ext cx="2634183" cy="1989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2"/>
              </a:lnSpc>
            </a:pPr>
            <a:r>
              <a:rPr lang="en-US" sz="228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Locate high-activity areas for targeted advertising</a:t>
            </a:r>
          </a:p>
          <a:p>
            <a:pPr algn="ctr">
              <a:lnSpc>
                <a:spcPts val="3192"/>
              </a:lnSpc>
              <a:spcBef>
                <a:spcPct val="0"/>
              </a:spcBef>
            </a:pPr>
            <a:r>
              <a:rPr lang="en-US" sz="228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placement.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058296" y="4523411"/>
            <a:ext cx="2634183" cy="148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D563A1"/>
                </a:solidFill>
                <a:latin typeface="Raleway Bold"/>
                <a:ea typeface="Raleway Bold"/>
                <a:cs typeface="Raleway Bold"/>
                <a:sym typeface="Raleway Bold"/>
              </a:rPr>
              <a:t>Map Geographic Usage Patterns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9394375" y="2139641"/>
            <a:ext cx="4089904" cy="4481028"/>
            <a:chOff x="0" y="0"/>
            <a:chExt cx="812800" cy="89052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90529"/>
            </a:xfrm>
            <a:custGeom>
              <a:avLst/>
              <a:gdLst/>
              <a:ahLst/>
              <a:cxnLst/>
              <a:rect r="r" b="b" t="t" l="l"/>
              <a:pathLst>
                <a:path h="890529" w="812800">
                  <a:moveTo>
                    <a:pt x="406400" y="0"/>
                  </a:moveTo>
                  <a:cubicBezTo>
                    <a:pt x="181951" y="0"/>
                    <a:pt x="0" y="199352"/>
                    <a:pt x="0" y="445265"/>
                  </a:cubicBezTo>
                  <a:cubicBezTo>
                    <a:pt x="0" y="691178"/>
                    <a:pt x="181951" y="890529"/>
                    <a:pt x="406400" y="890529"/>
                  </a:cubicBezTo>
                  <a:cubicBezTo>
                    <a:pt x="630849" y="890529"/>
                    <a:pt x="812800" y="691178"/>
                    <a:pt x="812800" y="445265"/>
                  </a:cubicBezTo>
                  <a:cubicBezTo>
                    <a:pt x="812800" y="19935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gradFill>
                <a:gsLst>
                  <a:gs pos="0">
                    <a:srgbClr val="B87BA1">
                      <a:alpha val="100000"/>
                    </a:srgbClr>
                  </a:gs>
                  <a:gs pos="100000">
                    <a:srgbClr val="E7E8E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45387"/>
              <a:ext cx="660400" cy="761655"/>
            </a:xfrm>
            <a:prstGeom prst="rect">
              <a:avLst/>
            </a:prstGeom>
          </p:spPr>
          <p:txBody>
            <a:bodyPr anchor="ctr" rtlCol="false" tIns="54892" lIns="54892" bIns="54892" rIns="54892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0141286" y="4288212"/>
            <a:ext cx="2634183" cy="1989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2"/>
              </a:lnSpc>
            </a:pPr>
            <a:r>
              <a:rPr lang="en-US" sz="228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Provide insights for value-based advertisement pricing</a:t>
            </a:r>
          </a:p>
          <a:p>
            <a:pPr algn="ctr">
              <a:lnSpc>
                <a:spcPts val="3192"/>
              </a:lnSpc>
              <a:spcBef>
                <a:spcPct val="0"/>
              </a:spcBef>
            </a:pPr>
            <a:r>
              <a:rPr lang="en-US" sz="228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models.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093661" y="2558573"/>
            <a:ext cx="2634183" cy="148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D563A1"/>
                </a:solidFill>
                <a:latin typeface="Raleway Bold"/>
                <a:ea typeface="Raleway Bold"/>
                <a:cs typeface="Raleway Bold"/>
                <a:sym typeface="Raleway Bold"/>
              </a:rPr>
              <a:t>Optimize Pricing Strategies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3455529" y="4104672"/>
            <a:ext cx="4089904" cy="4481028"/>
            <a:chOff x="0" y="0"/>
            <a:chExt cx="812800" cy="89052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90529"/>
            </a:xfrm>
            <a:custGeom>
              <a:avLst/>
              <a:gdLst/>
              <a:ahLst/>
              <a:cxnLst/>
              <a:rect r="r" b="b" t="t" l="l"/>
              <a:pathLst>
                <a:path h="890529" w="812800">
                  <a:moveTo>
                    <a:pt x="406400" y="0"/>
                  </a:moveTo>
                  <a:cubicBezTo>
                    <a:pt x="181951" y="0"/>
                    <a:pt x="0" y="199352"/>
                    <a:pt x="0" y="445265"/>
                  </a:cubicBezTo>
                  <a:cubicBezTo>
                    <a:pt x="0" y="691178"/>
                    <a:pt x="181951" y="890529"/>
                    <a:pt x="406400" y="890529"/>
                  </a:cubicBezTo>
                  <a:cubicBezTo>
                    <a:pt x="630849" y="890529"/>
                    <a:pt x="812800" y="691178"/>
                    <a:pt x="812800" y="445265"/>
                  </a:cubicBezTo>
                  <a:cubicBezTo>
                    <a:pt x="812800" y="19935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gradFill>
                <a:gsLst>
                  <a:gs pos="0">
                    <a:srgbClr val="B87BA1">
                      <a:alpha val="100000"/>
                    </a:srgbClr>
                  </a:gs>
                  <a:gs pos="100000">
                    <a:srgbClr val="E7E8E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45387"/>
              <a:ext cx="660400" cy="761655"/>
            </a:xfrm>
            <a:prstGeom prst="rect">
              <a:avLst/>
            </a:prstGeom>
          </p:spPr>
          <p:txBody>
            <a:bodyPr anchor="ctr" rtlCol="false" tIns="54892" lIns="54892" bIns="54892" rIns="54892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4211964" y="6589543"/>
            <a:ext cx="2634183" cy="1189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2"/>
              </a:lnSpc>
              <a:spcBef>
                <a:spcPct val="0"/>
              </a:spcBef>
            </a:pPr>
            <a:r>
              <a:rPr lang="en-US" sz="228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Reﬁne marketing outreach based on behavior patterns.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154814" y="4628186"/>
            <a:ext cx="2634183" cy="148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D563A1"/>
                </a:solidFill>
                <a:latin typeface="Raleway Bold"/>
                <a:ea typeface="Raleway Bold"/>
                <a:cs typeface="Raleway Bold"/>
                <a:sym typeface="Raleway Bold"/>
              </a:rPr>
              <a:t>Improve Audience Targeting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252648" y="485117"/>
            <a:ext cx="1868870" cy="1116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5"/>
              </a:lnSpc>
            </a:pPr>
            <a:r>
              <a:rPr lang="en-US" b="true" sz="8315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our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84041" y="485117"/>
            <a:ext cx="4953919" cy="1116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5"/>
              </a:lnSpc>
            </a:pPr>
            <a:r>
              <a:rPr lang="en-US" b="true" sz="8315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methodology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792856" y="8741720"/>
            <a:ext cx="385473" cy="34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05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1601203"/>
            <a:ext cx="7076245" cy="4060200"/>
            <a:chOff x="0" y="0"/>
            <a:chExt cx="9434993" cy="5413600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704609" y="496124"/>
              <a:ext cx="8730384" cy="4917476"/>
              <a:chOff x="0" y="0"/>
              <a:chExt cx="1724520" cy="97135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724520" cy="971353"/>
              </a:xfrm>
              <a:custGeom>
                <a:avLst/>
                <a:gdLst/>
                <a:ahLst/>
                <a:cxnLst/>
                <a:rect r="r" b="b" t="t" l="l"/>
                <a:pathLst>
                  <a:path h="971353" w="1724520">
                    <a:moveTo>
                      <a:pt x="60301" y="0"/>
                    </a:moveTo>
                    <a:lnTo>
                      <a:pt x="1664219" y="0"/>
                    </a:lnTo>
                    <a:cubicBezTo>
                      <a:pt x="1697523" y="0"/>
                      <a:pt x="1724520" y="26998"/>
                      <a:pt x="1724520" y="60301"/>
                    </a:cubicBezTo>
                    <a:lnTo>
                      <a:pt x="1724520" y="911052"/>
                    </a:lnTo>
                    <a:cubicBezTo>
                      <a:pt x="1724520" y="944356"/>
                      <a:pt x="1697523" y="971353"/>
                      <a:pt x="1664219" y="971353"/>
                    </a:cubicBezTo>
                    <a:lnTo>
                      <a:pt x="60301" y="971353"/>
                    </a:lnTo>
                    <a:cubicBezTo>
                      <a:pt x="26998" y="971353"/>
                      <a:pt x="0" y="944356"/>
                      <a:pt x="0" y="911052"/>
                    </a:cubicBezTo>
                    <a:lnTo>
                      <a:pt x="0" y="60301"/>
                    </a:lnTo>
                    <a:cubicBezTo>
                      <a:pt x="0" y="26998"/>
                      <a:pt x="26998" y="0"/>
                      <a:pt x="60301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8B4B72">
                      <a:alpha val="100000"/>
                    </a:srgbClr>
                  </a:gs>
                  <a:gs pos="100000">
                    <a:srgbClr val="5B534F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724520" cy="10094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12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0"/>
              <a:ext cx="1622127" cy="1622127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gradFill>
                  <a:gsLst>
                    <a:gs pos="0">
                      <a:srgbClr val="B87BA1">
                        <a:alpha val="100000"/>
                      </a:srgbClr>
                    </a:gs>
                    <a:gs pos="100000">
                      <a:srgbClr val="E7E8E4">
                        <a:alpha val="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12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1961596" y="4523931"/>
              <a:ext cx="5472767" cy="3855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36"/>
                </a:lnSpc>
                <a:spcBef>
                  <a:spcPct val="0"/>
                </a:spcBef>
              </a:pPr>
              <a:r>
                <a:rPr lang="en-US" sz="174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Ensures complete dataset for analysis.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826612" y="1848933"/>
              <a:ext cx="8608382" cy="19089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40481" indent="-220241" lvl="1">
                <a:lnSpc>
                  <a:spcPts val="2856"/>
                </a:lnSpc>
                <a:buFont typeface="Arial"/>
                <a:buChar char="•"/>
              </a:pPr>
              <a:r>
                <a:rPr lang="en-US" sz="204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Identiﬁed non-numeric traﬃc values.</a:t>
              </a:r>
            </a:p>
            <a:p>
              <a:pPr algn="l" marL="440481" indent="-220241" lvl="1">
                <a:lnSpc>
                  <a:spcPts val="2856"/>
                </a:lnSpc>
                <a:buFont typeface="Arial"/>
                <a:buChar char="•"/>
              </a:pPr>
              <a:r>
                <a:rPr lang="en-US" sz="204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Replaced with mean daily values.</a:t>
              </a:r>
            </a:p>
            <a:p>
              <a:pPr algn="l" marL="440481" indent="-220241" lvl="1">
                <a:lnSpc>
                  <a:spcPts val="2856"/>
                </a:lnSpc>
                <a:buFont typeface="Arial"/>
                <a:buChar char="•"/>
              </a:pPr>
              <a:r>
                <a:rPr lang="en-US" sz="204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Issue found on March 31, 2019 (4 consecutive hours)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2051544" y="892421"/>
              <a:ext cx="5524377" cy="6435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76"/>
                </a:lnSpc>
                <a:spcBef>
                  <a:spcPct val="0"/>
                </a:spcBef>
              </a:pPr>
              <a:r>
                <a:rPr lang="en-US" b="true" sz="284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Missing Value Handling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1347593" y="4459794"/>
              <a:ext cx="526539" cy="526539"/>
            </a:xfrm>
            <a:custGeom>
              <a:avLst/>
              <a:gdLst/>
              <a:ahLst/>
              <a:cxnLst/>
              <a:rect r="r" b="b" t="t" l="l"/>
              <a:pathLst>
                <a:path h="526539" w="526539">
                  <a:moveTo>
                    <a:pt x="0" y="0"/>
                  </a:moveTo>
                  <a:lnTo>
                    <a:pt x="526539" y="0"/>
                  </a:lnTo>
                  <a:lnTo>
                    <a:pt x="526539" y="526538"/>
                  </a:lnTo>
                  <a:lnTo>
                    <a:pt x="0" y="5265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5605878" y="5661403"/>
            <a:ext cx="7076245" cy="4060200"/>
            <a:chOff x="0" y="0"/>
            <a:chExt cx="9434993" cy="5413600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704609" y="496124"/>
              <a:ext cx="8730384" cy="4917476"/>
              <a:chOff x="0" y="0"/>
              <a:chExt cx="1724520" cy="971353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724520" cy="971353"/>
              </a:xfrm>
              <a:custGeom>
                <a:avLst/>
                <a:gdLst/>
                <a:ahLst/>
                <a:cxnLst/>
                <a:rect r="r" b="b" t="t" l="l"/>
                <a:pathLst>
                  <a:path h="971353" w="1724520">
                    <a:moveTo>
                      <a:pt x="60301" y="0"/>
                    </a:moveTo>
                    <a:lnTo>
                      <a:pt x="1664219" y="0"/>
                    </a:lnTo>
                    <a:cubicBezTo>
                      <a:pt x="1697523" y="0"/>
                      <a:pt x="1724520" y="26998"/>
                      <a:pt x="1724520" y="60301"/>
                    </a:cubicBezTo>
                    <a:lnTo>
                      <a:pt x="1724520" y="911052"/>
                    </a:lnTo>
                    <a:cubicBezTo>
                      <a:pt x="1724520" y="944356"/>
                      <a:pt x="1697523" y="971353"/>
                      <a:pt x="1664219" y="971353"/>
                    </a:cubicBezTo>
                    <a:lnTo>
                      <a:pt x="60301" y="971353"/>
                    </a:lnTo>
                    <a:cubicBezTo>
                      <a:pt x="26998" y="971353"/>
                      <a:pt x="0" y="944356"/>
                      <a:pt x="0" y="911052"/>
                    </a:cubicBezTo>
                    <a:lnTo>
                      <a:pt x="0" y="60301"/>
                    </a:lnTo>
                    <a:cubicBezTo>
                      <a:pt x="0" y="26998"/>
                      <a:pt x="26998" y="0"/>
                      <a:pt x="60301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8B4B72">
                      <a:alpha val="100000"/>
                    </a:srgbClr>
                  </a:gs>
                  <a:gs pos="100000">
                    <a:srgbClr val="5B534F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38100"/>
                <a:ext cx="1724520" cy="10094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12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0" y="0"/>
              <a:ext cx="1622127" cy="1622127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gradFill>
                  <a:gsLst>
                    <a:gs pos="0">
                      <a:srgbClr val="B87BA1">
                        <a:alpha val="100000"/>
                      </a:srgbClr>
                    </a:gs>
                    <a:gs pos="100000">
                      <a:srgbClr val="E7E8E4">
                        <a:alpha val="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12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1961596" y="4523931"/>
              <a:ext cx="5472767" cy="3855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36"/>
                </a:lnSpc>
                <a:spcBef>
                  <a:spcPct val="0"/>
                </a:spcBef>
              </a:pPr>
              <a:r>
                <a:rPr lang="en-US" sz="174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 Removed values outside bounds.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826612" y="1848933"/>
              <a:ext cx="8608382" cy="23915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40481" indent="-220241" lvl="1">
                <a:lnSpc>
                  <a:spcPts val="2856"/>
                </a:lnSpc>
                <a:buFont typeface="Arial"/>
                <a:buChar char="•"/>
              </a:pPr>
              <a:r>
                <a:rPr lang="en-US" sz="204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Calculated daily average traﬃc.</a:t>
              </a:r>
            </a:p>
            <a:p>
              <a:pPr algn="l" marL="440481" indent="-220241" lvl="1">
                <a:lnSpc>
                  <a:spcPts val="2856"/>
                </a:lnSpc>
                <a:buFont typeface="Arial"/>
                <a:buChar char="•"/>
              </a:pPr>
              <a:r>
                <a:rPr lang="en-US" sz="204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Q1 (25%) and Q3 (75%).</a:t>
              </a:r>
            </a:p>
            <a:p>
              <a:pPr algn="l" marL="880963" indent="-293654" lvl="2">
                <a:lnSpc>
                  <a:spcPts val="2856"/>
                </a:lnSpc>
                <a:buFont typeface="Arial"/>
                <a:buChar char="⚬"/>
              </a:pPr>
              <a:r>
                <a:rPr lang="en-US" sz="204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IQR = Q3 - Q1</a:t>
              </a:r>
            </a:p>
            <a:p>
              <a:pPr algn="l" marL="880963" indent="-293654" lvl="2">
                <a:lnSpc>
                  <a:spcPts val="2856"/>
                </a:lnSpc>
                <a:buFont typeface="Arial"/>
                <a:buChar char="⚬"/>
              </a:pPr>
              <a:r>
                <a:rPr lang="en-US" sz="204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Lower Bound = Q1 - 1.5 × IQR</a:t>
              </a:r>
            </a:p>
            <a:p>
              <a:pPr algn="l" marL="880963" indent="-293654" lvl="2">
                <a:lnSpc>
                  <a:spcPts val="2856"/>
                </a:lnSpc>
                <a:buFont typeface="Arial"/>
                <a:buChar char="⚬"/>
              </a:pPr>
              <a:r>
                <a:rPr lang="en-US" sz="204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Upper Bound = Q3 + 1.5 × IQR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2051544" y="892421"/>
              <a:ext cx="5524377" cy="6435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76"/>
                </a:lnSpc>
                <a:spcBef>
                  <a:spcPct val="0"/>
                </a:spcBef>
              </a:pPr>
              <a:r>
                <a:rPr lang="en-US" b="true" sz="284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Outlier Detection (IQR)</a:t>
              </a:r>
            </a:p>
          </p:txBody>
        </p:sp>
        <p:sp>
          <p:nvSpPr>
            <p:cNvPr name="Freeform 29" id="29"/>
            <p:cNvSpPr/>
            <p:nvPr/>
          </p:nvSpPr>
          <p:spPr>
            <a:xfrm flipH="false" flipV="false" rot="0">
              <a:off x="1347593" y="4459794"/>
              <a:ext cx="526539" cy="526539"/>
            </a:xfrm>
            <a:custGeom>
              <a:avLst/>
              <a:gdLst/>
              <a:ahLst/>
              <a:cxnLst/>
              <a:rect r="r" b="b" t="t" l="l"/>
              <a:pathLst>
                <a:path h="526539" w="526539">
                  <a:moveTo>
                    <a:pt x="0" y="0"/>
                  </a:moveTo>
                  <a:lnTo>
                    <a:pt x="526539" y="0"/>
                  </a:lnTo>
                  <a:lnTo>
                    <a:pt x="526539" y="526538"/>
                  </a:lnTo>
                  <a:lnTo>
                    <a:pt x="0" y="5265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1031629" y="1973294"/>
            <a:ext cx="6547788" cy="3688107"/>
            <a:chOff x="0" y="0"/>
            <a:chExt cx="1724520" cy="97135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724520" cy="971353"/>
            </a:xfrm>
            <a:custGeom>
              <a:avLst/>
              <a:gdLst/>
              <a:ahLst/>
              <a:cxnLst/>
              <a:rect r="r" b="b" t="t" l="l"/>
              <a:pathLst>
                <a:path h="971353" w="1724520">
                  <a:moveTo>
                    <a:pt x="60301" y="0"/>
                  </a:moveTo>
                  <a:lnTo>
                    <a:pt x="1664219" y="0"/>
                  </a:lnTo>
                  <a:cubicBezTo>
                    <a:pt x="1697523" y="0"/>
                    <a:pt x="1724520" y="26998"/>
                    <a:pt x="1724520" y="60301"/>
                  </a:cubicBezTo>
                  <a:lnTo>
                    <a:pt x="1724520" y="911052"/>
                  </a:lnTo>
                  <a:cubicBezTo>
                    <a:pt x="1724520" y="944356"/>
                    <a:pt x="1697523" y="971353"/>
                    <a:pt x="1664219" y="971353"/>
                  </a:cubicBezTo>
                  <a:lnTo>
                    <a:pt x="60301" y="971353"/>
                  </a:lnTo>
                  <a:cubicBezTo>
                    <a:pt x="26998" y="971353"/>
                    <a:pt x="0" y="944356"/>
                    <a:pt x="0" y="911052"/>
                  </a:cubicBezTo>
                  <a:lnTo>
                    <a:pt x="0" y="60301"/>
                  </a:lnTo>
                  <a:cubicBezTo>
                    <a:pt x="0" y="26998"/>
                    <a:pt x="26998" y="0"/>
                    <a:pt x="6030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B4B72">
                    <a:alpha val="100000"/>
                  </a:srgbClr>
                </a:gs>
                <a:gs pos="100000">
                  <a:srgbClr val="5B534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1724520" cy="10094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0503172" y="1601201"/>
            <a:ext cx="1216595" cy="1216595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gradFill>
                <a:gsLst>
                  <a:gs pos="0">
                    <a:srgbClr val="B87BA1">
                      <a:alpha val="100000"/>
                    </a:srgbClr>
                  </a:gs>
                  <a:gs pos="100000">
                    <a:srgbClr val="E7E8E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2024178" y="4994149"/>
            <a:ext cx="4635143" cy="29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6"/>
              </a:lnSpc>
              <a:spcBef>
                <a:spcPct val="0"/>
              </a:spcBef>
            </a:pPr>
            <a:r>
              <a:rPr lang="en-US" sz="17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Enabled pattern identiﬁcation across cities.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123131" y="2975994"/>
            <a:ext cx="6456286" cy="1081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0481" indent="-220241" lvl="1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Grouped by weekday.</a:t>
            </a:r>
          </a:p>
          <a:p>
            <a:pPr algn="l" marL="440481" indent="-220241" lvl="1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Calculated average weekly patterns.</a:t>
            </a:r>
          </a:p>
          <a:p>
            <a:pPr algn="l" marL="440481" indent="-220241" lvl="1">
              <a:lnSpc>
                <a:spcPts val="2856"/>
              </a:lnSpc>
              <a:buFont typeface="Arial"/>
              <a:buChar char="•"/>
            </a:pPr>
            <a:r>
              <a:rPr lang="en-US" sz="20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Heat map visualizations created.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041831" y="2253848"/>
            <a:ext cx="4143282" cy="499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6"/>
              </a:lnSpc>
              <a:spcBef>
                <a:spcPct val="0"/>
              </a:spcBef>
            </a:pPr>
            <a:r>
              <a:rPr lang="en-US" b="true" sz="284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Data Structuring</a:t>
            </a:r>
          </a:p>
        </p:txBody>
      </p:sp>
      <p:sp>
        <p:nvSpPr>
          <p:cNvPr name="Freeform 39" id="39"/>
          <p:cNvSpPr/>
          <p:nvPr/>
        </p:nvSpPr>
        <p:spPr>
          <a:xfrm flipH="false" flipV="false" rot="0">
            <a:off x="11513868" y="4946046"/>
            <a:ext cx="394904" cy="394904"/>
          </a:xfrm>
          <a:custGeom>
            <a:avLst/>
            <a:gdLst/>
            <a:ahLst/>
            <a:cxnLst/>
            <a:rect r="r" b="b" t="t" l="l"/>
            <a:pathLst>
              <a:path h="394904" w="394904">
                <a:moveTo>
                  <a:pt x="0" y="0"/>
                </a:moveTo>
                <a:lnTo>
                  <a:pt x="394904" y="0"/>
                </a:lnTo>
                <a:lnTo>
                  <a:pt x="394904" y="394904"/>
                </a:lnTo>
                <a:lnTo>
                  <a:pt x="0" y="3949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273905" y="1655204"/>
            <a:ext cx="14094496" cy="8298135"/>
          </a:xfrm>
          <a:custGeom>
            <a:avLst/>
            <a:gdLst/>
            <a:ahLst/>
            <a:cxnLst/>
            <a:rect r="r" b="b" t="t" l="l"/>
            <a:pathLst>
              <a:path h="8298135" w="14094496">
                <a:moveTo>
                  <a:pt x="0" y="0"/>
                </a:moveTo>
                <a:lnTo>
                  <a:pt x="14094496" y="0"/>
                </a:lnTo>
                <a:lnTo>
                  <a:pt x="14094496" y="8298135"/>
                </a:lnTo>
                <a:lnTo>
                  <a:pt x="0" y="82981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792856" y="8741720"/>
            <a:ext cx="385473" cy="34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06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32280" y="545073"/>
            <a:ext cx="4022661" cy="1116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5"/>
              </a:lnSpc>
            </a:pPr>
            <a:r>
              <a:rPr lang="en-US" b="true" sz="8315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heatmap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077325" y="539118"/>
            <a:ext cx="3434567" cy="1116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5"/>
              </a:lnSpc>
            </a:pPr>
            <a:r>
              <a:rPr lang="en-US" b="true" sz="8315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results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01251" y="1762955"/>
            <a:ext cx="15885497" cy="7883178"/>
          </a:xfrm>
          <a:custGeom>
            <a:avLst/>
            <a:gdLst/>
            <a:ahLst/>
            <a:cxnLst/>
            <a:rect r="r" b="b" t="t" l="l"/>
            <a:pathLst>
              <a:path h="7883178" w="15885497">
                <a:moveTo>
                  <a:pt x="0" y="0"/>
                </a:moveTo>
                <a:lnTo>
                  <a:pt x="15885498" y="0"/>
                </a:lnTo>
                <a:lnTo>
                  <a:pt x="15885498" y="7883178"/>
                </a:lnTo>
                <a:lnTo>
                  <a:pt x="0" y="7883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740972" y="8741720"/>
            <a:ext cx="385473" cy="34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07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52161" y="539118"/>
            <a:ext cx="4022661" cy="1116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5"/>
              </a:lnSpc>
            </a:pPr>
            <a:r>
              <a:rPr lang="en-US" b="true" sz="8315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average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96350" y="542095"/>
            <a:ext cx="7733392" cy="1116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5"/>
              </a:lnSpc>
            </a:pPr>
            <a:r>
              <a:rPr lang="en-US" b="true" sz="8315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traffic comparison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81417" y="539116"/>
            <a:ext cx="3434567" cy="1116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5"/>
              </a:lnSpc>
            </a:pPr>
            <a:r>
              <a:rPr lang="en-US" b="true" sz="8315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youtube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885884"/>
            <a:ext cx="15784749" cy="7833181"/>
          </a:xfrm>
          <a:custGeom>
            <a:avLst/>
            <a:gdLst/>
            <a:ahLst/>
            <a:cxnLst/>
            <a:rect r="r" b="b" t="t" l="l"/>
            <a:pathLst>
              <a:path h="7833181" w="15784749">
                <a:moveTo>
                  <a:pt x="0" y="0"/>
                </a:moveTo>
                <a:lnTo>
                  <a:pt x="15784749" y="0"/>
                </a:lnTo>
                <a:lnTo>
                  <a:pt x="15784749" y="7833181"/>
                </a:lnTo>
                <a:lnTo>
                  <a:pt x="0" y="78331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740972" y="8741720"/>
            <a:ext cx="385473" cy="34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08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99761" y="539118"/>
            <a:ext cx="4022661" cy="1116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5"/>
              </a:lnSpc>
            </a:pPr>
            <a:r>
              <a:rPr lang="en-US" b="true" sz="8315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average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44025" y="542095"/>
            <a:ext cx="7733392" cy="1116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5"/>
              </a:lnSpc>
            </a:pPr>
            <a:r>
              <a:rPr lang="en-US" b="true" sz="8315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traffic comparison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81417" y="539116"/>
            <a:ext cx="3803658" cy="1116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5"/>
              </a:lnSpc>
            </a:pPr>
            <a:r>
              <a:rPr lang="en-US" b="true" sz="8315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Instagram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579417" y="8585700"/>
            <a:ext cx="1075518" cy="708583"/>
            <a:chOff x="0" y="0"/>
            <a:chExt cx="283264" cy="1866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264" cy="186623"/>
            </a:xfrm>
            <a:custGeom>
              <a:avLst/>
              <a:gdLst/>
              <a:ahLst/>
              <a:cxnLst/>
              <a:rect r="r" b="b" t="t" l="l"/>
              <a:pathLst>
                <a:path h="186623" w="283264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62464" y="1810515"/>
            <a:ext cx="16363072" cy="8120175"/>
          </a:xfrm>
          <a:custGeom>
            <a:avLst/>
            <a:gdLst/>
            <a:ahLst/>
            <a:cxnLst/>
            <a:rect r="r" b="b" t="t" l="l"/>
            <a:pathLst>
              <a:path h="8120175" w="16363072">
                <a:moveTo>
                  <a:pt x="0" y="0"/>
                </a:moveTo>
                <a:lnTo>
                  <a:pt x="16363072" y="0"/>
                </a:lnTo>
                <a:lnTo>
                  <a:pt x="16363072" y="8120175"/>
                </a:lnTo>
                <a:lnTo>
                  <a:pt x="0" y="81201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740972" y="8741720"/>
            <a:ext cx="385473" cy="341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b="true" sz="194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09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99761" y="539118"/>
            <a:ext cx="4022661" cy="1116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5"/>
              </a:lnSpc>
            </a:pPr>
            <a:r>
              <a:rPr lang="en-US" b="true" sz="8315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average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92503" y="542095"/>
            <a:ext cx="7733392" cy="1116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5"/>
              </a:lnSpc>
            </a:pPr>
            <a:r>
              <a:rPr lang="en-US" b="true" sz="8315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traffic comparison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81417" y="539116"/>
            <a:ext cx="3434567" cy="1116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5"/>
              </a:lnSpc>
            </a:pPr>
            <a:r>
              <a:rPr lang="en-US" b="true" sz="8315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google ps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DAGpH0Ljy4k</dc:identifier>
  <dcterms:modified xsi:type="dcterms:W3CDTF">2011-08-01T06:04:30Z</dcterms:modified>
  <cp:revision>1</cp:revision>
  <dc:title>Comparative analysis of</dc:title>
</cp:coreProperties>
</file>